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33"/>
    <p:restoredTop sz="94687"/>
  </p:normalViewPr>
  <p:slideViewPr>
    <p:cSldViewPr snapToGrid="0" snapToObjects="1">
      <p:cViewPr varScale="1">
        <p:scale>
          <a:sx n="113" d="100"/>
          <a:sy n="113" d="100"/>
        </p:scale>
        <p:origin x="624" y="16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This is the architecture diagram of the app. There are two data flows that take place; 1. pulling data from FHIR and 2. Pushing data to FHIR. Both of these communications with FHIR require some type of authentication such as OAuth.</a:t>
            </a:r>
          </a:p>
          <a:p>
            <a:pPr lvl="0" rtl="0">
              <a:spcBef>
                <a:spcPts val="0"/>
              </a:spcBef>
              <a:buNone/>
            </a:pPr>
            <a:r>
              <a:rPr lang="en"/>
              <a:t>In the first flow, the app periodically queries the FHIR server for the medication orders that are listed for the app user. It then stores that data in a local android database. </a:t>
            </a:r>
          </a:p>
          <a:p>
            <a:pPr lvl="0">
              <a:spcBef>
                <a:spcPts val="0"/>
              </a:spcBef>
              <a:buNone/>
            </a:pPr>
            <a:r>
              <a:rPr lang="en"/>
              <a:t>The second flow uploads the medication administration to the FHIR server. This flow begins by the notification scheduler sending a notification to the app user’s screen telling them that a medication is due. This information is obtained from the local copy of the medication orders described in the first flow. The app then captures whether or not the medication was taken via input from the user and sends that data to FHIR.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2" name="Shape 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2.xml"/><Relationship Id="rId5" Type="http://schemas.openxmlformats.org/officeDocument/2006/relationships/image" Target="../media/image1.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3.xml"/><Relationship Id="rId5" Type="http://schemas.openxmlformats.org/officeDocument/2006/relationships/image" Target="../media/image2.png"/><Relationship Id="rId6"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4.xml"/><Relationship Id="rId5"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5.xml"/><Relationship Id="rId5" Type="http://schemas.openxmlformats.org/officeDocument/2006/relationships/image" Target="../media/image1.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6.xml"/><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7.xml"/><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9"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a:spcBef>
                <a:spcPts val="0"/>
              </a:spcBef>
              <a:buNone/>
            </a:pPr>
            <a:r>
              <a:rPr lang="en"/>
              <a:t>Progress Report</a:t>
            </a:r>
          </a:p>
        </p:txBody>
      </p:sp>
      <p:sp>
        <p:nvSpPr>
          <p:cNvPr id="55" name="Shape 55"/>
          <p:cNvSpPr txBox="1">
            <a:spLocks noGrp="1"/>
          </p:cNvSpPr>
          <p:nvPr>
            <p:ph type="subTitle" idx="1"/>
          </p:nvPr>
        </p:nvSpPr>
        <p:spPr>
          <a:xfrm>
            <a:off x="311700" y="2834125"/>
            <a:ext cx="8520600" cy="792600"/>
          </a:xfrm>
          <a:prstGeom prst="rect">
            <a:avLst/>
          </a:prstGeom>
        </p:spPr>
        <p:txBody>
          <a:bodyPr lIns="91425" tIns="91425" rIns="91425" bIns="91425" anchor="t" anchorCtr="0">
            <a:noAutofit/>
          </a:bodyPr>
          <a:lstStyle/>
          <a:p>
            <a:pPr lvl="0">
              <a:lnSpc>
                <a:spcPct val="120000"/>
              </a:lnSpc>
              <a:spcBef>
                <a:spcPts val="0"/>
              </a:spcBef>
              <a:buClr>
                <a:schemeClr val="dk1"/>
              </a:buClr>
              <a:buSzPct val="39285"/>
              <a:buFont typeface="Arial"/>
              <a:buNone/>
            </a:pPr>
            <a:r>
              <a:rPr lang="en"/>
              <a:t>Team FHIR Ball</a:t>
            </a:r>
          </a:p>
          <a:p>
            <a:pPr lvl="0" algn="l">
              <a:lnSpc>
                <a:spcPct val="115000"/>
              </a:lnSpc>
              <a:spcBef>
                <a:spcPts val="0"/>
              </a:spcBef>
              <a:buClr>
                <a:schemeClr val="dk1"/>
              </a:buClr>
              <a:buSzPct val="39285"/>
              <a:buFont typeface="Arial"/>
              <a:buNone/>
            </a:pPr>
            <a:endParaRPr/>
          </a:p>
          <a:p>
            <a:pPr lvl="0">
              <a:spcBef>
                <a:spcPts val="0"/>
              </a:spcBef>
              <a:buNone/>
            </a:pPr>
            <a:r>
              <a:rPr lang="en" sz="2400">
                <a:solidFill>
                  <a:schemeClr val="dk1"/>
                </a:solidFill>
                <a:latin typeface="Calibri"/>
                <a:ea typeface="Calibri"/>
                <a:cs typeface="Calibri"/>
                <a:sym typeface="Calibri"/>
              </a:rPr>
              <a:t>Ghaieth Zouaghi; Davor Sabljic; Zachary Bienenfeld</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581"/>
    </mc:Choice>
    <mc:Fallback>
      <p:transition spd="slow" advTm="12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Project Description (Reminder)</a:t>
            </a:r>
          </a:p>
        </p:txBody>
      </p:sp>
      <p:sp>
        <p:nvSpPr>
          <p:cNvPr id="61" name="Shape 61"/>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marR="0" lvl="0" indent="-342900" algn="l" rtl="0">
              <a:lnSpc>
                <a:spcPct val="100000"/>
              </a:lnSpc>
              <a:spcBef>
                <a:spcPts val="0"/>
              </a:spcBef>
              <a:spcAft>
                <a:spcPts val="400"/>
              </a:spcAft>
              <a:buClr>
                <a:schemeClr val="dk2"/>
              </a:buClr>
              <a:buSzPct val="100000"/>
              <a:buFont typeface="Arial"/>
            </a:pPr>
            <a:r>
              <a:rPr lang="en"/>
              <a:t>Smartphone app (Android) that helps improve medication adherence at the community level.</a:t>
            </a:r>
          </a:p>
          <a:p>
            <a:pPr marR="0" lvl="0" algn="l" rtl="0">
              <a:lnSpc>
                <a:spcPct val="100000"/>
              </a:lnSpc>
              <a:spcBef>
                <a:spcPts val="0"/>
              </a:spcBef>
              <a:spcAft>
                <a:spcPts val="400"/>
              </a:spcAft>
              <a:buNone/>
            </a:pPr>
            <a:endParaRPr/>
          </a:p>
          <a:p>
            <a:pPr marR="0" lvl="0" algn="l" rtl="0">
              <a:lnSpc>
                <a:spcPct val="100000"/>
              </a:lnSpc>
              <a:spcBef>
                <a:spcPts val="0"/>
              </a:spcBef>
              <a:spcAft>
                <a:spcPts val="400"/>
              </a:spcAft>
              <a:buNone/>
            </a:pPr>
            <a:endParaRPr/>
          </a:p>
          <a:p>
            <a:pPr marL="457200" lvl="0" indent="-228600" rtl="0">
              <a:spcBef>
                <a:spcPts val="0"/>
              </a:spcBef>
            </a:pPr>
            <a:r>
              <a:rPr lang="en"/>
              <a:t>The app  will capture information regarding whether or not the patient took the medication. If not, the patient will enter a reason. The information is then able to be shared with a healthcare provider.</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404"/>
    </mc:Choice>
    <mc:Fallback>
      <p:transition spd="slow" advTm="264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2955300" cy="572700"/>
          </a:xfrm>
          <a:prstGeom prst="rect">
            <a:avLst/>
          </a:prstGeom>
        </p:spPr>
        <p:txBody>
          <a:bodyPr lIns="91425" tIns="91425" rIns="91425" bIns="91425" anchor="t" anchorCtr="0">
            <a:noAutofit/>
          </a:bodyPr>
          <a:lstStyle/>
          <a:p>
            <a:pPr lvl="0">
              <a:spcBef>
                <a:spcPts val="0"/>
              </a:spcBef>
              <a:buNone/>
            </a:pPr>
            <a:r>
              <a:rPr lang="en"/>
              <a:t>Architectural </a:t>
            </a:r>
          </a:p>
          <a:p>
            <a:pPr lvl="0">
              <a:spcBef>
                <a:spcPts val="0"/>
              </a:spcBef>
              <a:buNone/>
            </a:pPr>
            <a:r>
              <a:rPr lang="en"/>
              <a:t>Diagram</a:t>
            </a:r>
          </a:p>
          <a:p>
            <a:pPr lvl="0">
              <a:spcBef>
                <a:spcPts val="0"/>
              </a:spcBef>
              <a:buNone/>
            </a:pPr>
            <a:r>
              <a:rPr lang="en" sz="1800"/>
              <a:t>(Completed section shown in blue background)</a:t>
            </a:r>
          </a:p>
        </p:txBody>
      </p:sp>
      <p:pic>
        <p:nvPicPr>
          <p:cNvPr id="67" name="Shape 67"/>
          <p:cNvPicPr preferRelativeResize="0"/>
          <p:nvPr/>
        </p:nvPicPr>
        <p:blipFill>
          <a:blip r:embed="rId5">
            <a:alphaModFix/>
          </a:blip>
          <a:stretch>
            <a:fillRect/>
          </a:stretch>
        </p:blipFill>
        <p:spPr>
          <a:xfrm>
            <a:off x="3267075" y="0"/>
            <a:ext cx="5876925" cy="5143500"/>
          </a:xfrm>
          <a:prstGeom prst="rect">
            <a:avLst/>
          </a:prstGeom>
          <a:noFill/>
          <a:ln>
            <a:noFill/>
          </a:ln>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6648"/>
    </mc:Choice>
    <mc:Fallback>
      <p:transition spd="slow" advTm="366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Project Status</a:t>
            </a:r>
          </a:p>
        </p:txBody>
      </p:sp>
      <p:sp>
        <p:nvSpPr>
          <p:cNvPr id="73" name="Shape 73"/>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marR="0" lvl="0" indent="-342900" algn="l" rtl="0">
              <a:lnSpc>
                <a:spcPct val="100000"/>
              </a:lnSpc>
              <a:spcBef>
                <a:spcPts val="0"/>
              </a:spcBef>
              <a:spcAft>
                <a:spcPts val="400"/>
              </a:spcAft>
              <a:buClr>
                <a:schemeClr val="dk2"/>
              </a:buClr>
              <a:buSzPct val="100000"/>
              <a:buFont typeface="Arial"/>
            </a:pPr>
            <a:r>
              <a:rPr lang="en"/>
              <a:t>What is done</a:t>
            </a:r>
          </a:p>
          <a:p>
            <a:pPr marL="914400" marR="0" lvl="1" indent="-228600" algn="l" rtl="0">
              <a:lnSpc>
                <a:spcPct val="100000"/>
              </a:lnSpc>
              <a:spcBef>
                <a:spcPts val="0"/>
              </a:spcBef>
              <a:spcAft>
                <a:spcPts val="400"/>
              </a:spcAft>
            </a:pPr>
            <a:r>
              <a:rPr lang="en"/>
              <a:t>Android App is in progress with the following components complete:</a:t>
            </a:r>
          </a:p>
          <a:p>
            <a:pPr marL="1371600" marR="0" lvl="2" indent="-228600" algn="l" rtl="0">
              <a:lnSpc>
                <a:spcPct val="100000"/>
              </a:lnSpc>
              <a:spcBef>
                <a:spcPts val="0"/>
              </a:spcBef>
              <a:spcAft>
                <a:spcPts val="400"/>
              </a:spcAft>
            </a:pPr>
            <a:r>
              <a:rPr lang="en"/>
              <a:t>Initial screen shows two buttons: My Medications and My Schedule</a:t>
            </a:r>
          </a:p>
          <a:p>
            <a:pPr marL="1371600" marR="0" lvl="2" indent="-228600" algn="l" rtl="0">
              <a:lnSpc>
                <a:spcPct val="100000"/>
              </a:lnSpc>
              <a:spcBef>
                <a:spcPts val="0"/>
              </a:spcBef>
              <a:spcAft>
                <a:spcPts val="400"/>
              </a:spcAft>
            </a:pPr>
            <a:r>
              <a:rPr lang="en"/>
              <a:t>Periodically refreshes to gather updated Medication Order information.</a:t>
            </a:r>
          </a:p>
          <a:p>
            <a:pPr marL="1371600" marR="0" lvl="2" indent="-228600" algn="l" rtl="0">
              <a:lnSpc>
                <a:spcPct val="100000"/>
              </a:lnSpc>
              <a:spcBef>
                <a:spcPts val="0"/>
              </a:spcBef>
              <a:spcAft>
                <a:spcPts val="400"/>
              </a:spcAft>
            </a:pPr>
            <a:r>
              <a:rPr lang="en"/>
              <a:t>Stores that information in a local database.</a:t>
            </a:r>
          </a:p>
          <a:p>
            <a:pPr marL="1371600" marR="0" lvl="2" indent="-228600" algn="l" rtl="0">
              <a:lnSpc>
                <a:spcPct val="100000"/>
              </a:lnSpc>
              <a:spcBef>
                <a:spcPts val="0"/>
              </a:spcBef>
              <a:spcAft>
                <a:spcPts val="400"/>
              </a:spcAft>
            </a:pPr>
            <a:r>
              <a:rPr lang="en"/>
              <a:t>That local database is queried when users access the Medications page.</a:t>
            </a:r>
          </a:p>
          <a:p>
            <a:pPr marL="1371600" lvl="2" indent="-228600" rtl="0">
              <a:lnSpc>
                <a:spcPct val="100000"/>
              </a:lnSpc>
              <a:spcBef>
                <a:spcPts val="0"/>
              </a:spcBef>
              <a:spcAft>
                <a:spcPts val="400"/>
              </a:spcAft>
            </a:pPr>
            <a:r>
              <a:rPr lang="en"/>
              <a:t>A Notification appears on the phone when it is time to take a medication:</a:t>
            </a:r>
          </a:p>
          <a:p>
            <a:pPr marL="1828800" lvl="3" indent="-228600" rtl="0">
              <a:lnSpc>
                <a:spcPct val="100000"/>
              </a:lnSpc>
              <a:spcBef>
                <a:spcPts val="0"/>
              </a:spcBef>
              <a:spcAft>
                <a:spcPts val="400"/>
              </a:spcAft>
            </a:pPr>
            <a:r>
              <a:rPr lang="en"/>
              <a:t>Reads the local “medications orders” table and showing a notification if the time has elapsed since it was taken last (reads from “notification history” table)</a:t>
            </a:r>
          </a:p>
          <a:p>
            <a:pPr marL="457200" marR="0" lvl="0" indent="-228600" algn="l" rtl="0">
              <a:lnSpc>
                <a:spcPct val="100000"/>
              </a:lnSpc>
              <a:spcBef>
                <a:spcPts val="0"/>
              </a:spcBef>
              <a:spcAft>
                <a:spcPts val="400"/>
              </a:spcAft>
            </a:pPr>
            <a:r>
              <a:rPr lang="en"/>
              <a:t>In Progress</a:t>
            </a:r>
          </a:p>
          <a:p>
            <a:pPr marL="914400" marR="0" lvl="1" indent="-228600" algn="l" rtl="0">
              <a:lnSpc>
                <a:spcPct val="100000"/>
              </a:lnSpc>
              <a:spcBef>
                <a:spcPts val="0"/>
              </a:spcBef>
              <a:spcAft>
                <a:spcPts val="400"/>
              </a:spcAft>
            </a:pPr>
            <a:r>
              <a:rPr lang="en"/>
              <a:t>Syncing Medications from FHIR instance to get fresh list of medications. (currently mocked)</a:t>
            </a:r>
          </a:p>
          <a:p>
            <a:pPr marR="0" lvl="0" algn="l" rtl="0">
              <a:lnSpc>
                <a:spcPct val="100000"/>
              </a:lnSpc>
              <a:spcBef>
                <a:spcPts val="0"/>
              </a:spcBef>
              <a:spcAft>
                <a:spcPts val="400"/>
              </a:spcAft>
              <a:buNone/>
            </a:pPr>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0037"/>
    </mc:Choice>
    <mc:Fallback>
      <p:transition spd="slow" advTm="800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Clr>
                <a:schemeClr val="dk1"/>
              </a:buClr>
              <a:buSzPct val="39285"/>
              <a:buFont typeface="Arial"/>
              <a:buNone/>
            </a:pPr>
            <a:r>
              <a:rPr lang="en"/>
              <a:t>Project Status continued...</a:t>
            </a:r>
          </a:p>
        </p:txBody>
      </p:sp>
      <p:sp>
        <p:nvSpPr>
          <p:cNvPr id="79" name="Shape 79"/>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lnSpc>
                <a:spcPct val="100000"/>
              </a:lnSpc>
              <a:spcBef>
                <a:spcPts val="0"/>
              </a:spcBef>
              <a:spcAft>
                <a:spcPts val="400"/>
              </a:spcAft>
            </a:pPr>
            <a:r>
              <a:rPr lang="en" dirty="0"/>
              <a:t>What still needs to be done</a:t>
            </a:r>
          </a:p>
          <a:p>
            <a:pPr marL="914400" lvl="1" indent="-228600" rtl="0">
              <a:lnSpc>
                <a:spcPct val="100000"/>
              </a:lnSpc>
              <a:spcBef>
                <a:spcPts val="0"/>
              </a:spcBef>
              <a:spcAft>
                <a:spcPts val="400"/>
              </a:spcAft>
            </a:pPr>
            <a:r>
              <a:rPr lang="en" dirty="0"/>
              <a:t>Get response from user regarding whether took the medication, and:</a:t>
            </a:r>
          </a:p>
          <a:p>
            <a:pPr marL="1371600" lvl="2" indent="-228600" rtl="0">
              <a:lnSpc>
                <a:spcPct val="100000"/>
              </a:lnSpc>
              <a:spcBef>
                <a:spcPts val="0"/>
              </a:spcBef>
              <a:spcAft>
                <a:spcPts val="400"/>
              </a:spcAft>
            </a:pPr>
            <a:r>
              <a:rPr lang="en" dirty="0"/>
              <a:t>Update the “notification history” table</a:t>
            </a:r>
          </a:p>
          <a:p>
            <a:pPr marL="1371600" lvl="2" indent="-228600" rtl="0">
              <a:lnSpc>
                <a:spcPct val="100000"/>
              </a:lnSpc>
              <a:spcBef>
                <a:spcPts val="0"/>
              </a:spcBef>
              <a:spcAft>
                <a:spcPts val="400"/>
              </a:spcAft>
            </a:pPr>
            <a:r>
              <a:rPr lang="en" dirty="0"/>
              <a:t>Upload that information to FHIR server</a:t>
            </a:r>
          </a:p>
          <a:p>
            <a:pPr marL="914400" lvl="1" indent="-228600" rtl="0">
              <a:lnSpc>
                <a:spcPct val="100000"/>
              </a:lnSpc>
              <a:spcBef>
                <a:spcPts val="0"/>
              </a:spcBef>
              <a:spcAft>
                <a:spcPts val="400"/>
              </a:spcAft>
            </a:pPr>
            <a:r>
              <a:rPr lang="en" dirty="0"/>
              <a:t>Display data in the “My Schedule” from the “notification history” table</a:t>
            </a:r>
            <a:r>
              <a:rPr lang="en" dirty="0" smtClean="0"/>
              <a:t>.</a:t>
            </a:r>
            <a:endParaRPr lang="en-US" dirty="0" smtClean="0"/>
          </a:p>
          <a:p>
            <a:pPr marL="914400" lvl="1" indent="-228600" rtl="0">
              <a:lnSpc>
                <a:spcPct val="100000"/>
              </a:lnSpc>
              <a:spcBef>
                <a:spcPts val="0"/>
              </a:spcBef>
              <a:spcAft>
                <a:spcPts val="400"/>
              </a:spcAft>
            </a:pPr>
            <a:r>
              <a:rPr lang="en-US" dirty="0" smtClean="0"/>
              <a:t>Come up with and conduct testing plan.</a:t>
            </a:r>
          </a:p>
          <a:p>
            <a:pPr marL="914400" lvl="1" indent="-228600" rtl="0">
              <a:lnSpc>
                <a:spcPct val="100000"/>
              </a:lnSpc>
              <a:spcBef>
                <a:spcPts val="0"/>
              </a:spcBef>
              <a:spcAft>
                <a:spcPts val="400"/>
              </a:spcAft>
            </a:pPr>
            <a:r>
              <a:rPr lang="en-US" dirty="0" smtClean="0"/>
              <a:t>Figure out deployment strategy.</a:t>
            </a:r>
            <a:endParaRPr lang="en" dirty="0"/>
          </a:p>
          <a:p>
            <a:pPr marL="457200" lvl="0" indent="-228600" rtl="0">
              <a:lnSpc>
                <a:spcPct val="100000"/>
              </a:lnSpc>
              <a:spcBef>
                <a:spcPts val="0"/>
              </a:spcBef>
              <a:spcAft>
                <a:spcPts val="400"/>
              </a:spcAft>
            </a:pPr>
            <a:r>
              <a:rPr lang="en" dirty="0"/>
              <a:t>Blockers</a:t>
            </a:r>
          </a:p>
          <a:p>
            <a:pPr marL="914400" lvl="1" indent="-228600" rtl="0">
              <a:lnSpc>
                <a:spcPct val="100000"/>
              </a:lnSpc>
              <a:spcBef>
                <a:spcPts val="0"/>
              </a:spcBef>
              <a:spcAft>
                <a:spcPts val="400"/>
              </a:spcAft>
            </a:pPr>
            <a:r>
              <a:rPr lang="en" dirty="0"/>
              <a:t>We have faced significant difficulty getting a local FHIR instance started.</a:t>
            </a:r>
          </a:p>
          <a:p>
            <a:pPr marL="1371600" lvl="2" indent="-228600" rtl="0">
              <a:lnSpc>
                <a:spcPct val="100000"/>
              </a:lnSpc>
              <a:spcBef>
                <a:spcPts val="0"/>
              </a:spcBef>
              <a:spcAft>
                <a:spcPts val="400"/>
              </a:spcAft>
            </a:pPr>
            <a:r>
              <a:rPr lang="en" dirty="0"/>
              <a:t>We are awaiting a response on our private piazza page: https://</a:t>
            </a:r>
            <a:r>
              <a:rPr lang="en" dirty="0" err="1"/>
              <a:t>piazza.com</a:t>
            </a:r>
            <a:r>
              <a:rPr lang="en" dirty="0"/>
              <a:t>/class/irxx3yccn17ii?cid=434</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2510"/>
    </mc:Choice>
    <mc:Fallback>
      <p:transition spd="slow" advTm="525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Gantt Chart</a:t>
            </a:r>
          </a:p>
        </p:txBody>
      </p:sp>
      <p:sp>
        <p:nvSpPr>
          <p:cNvPr id="85" name="Shape 85"/>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endParaRPr/>
          </a:p>
        </p:txBody>
      </p:sp>
      <p:sp>
        <p:nvSpPr>
          <p:cNvPr id="86" name="Shape 86"/>
          <p:cNvSpPr txBox="1"/>
          <p:nvPr/>
        </p:nvSpPr>
        <p:spPr>
          <a:xfrm>
            <a:off x="311700" y="445025"/>
            <a:ext cx="8520600" cy="572700"/>
          </a:xfrm>
          <a:prstGeom prst="rect">
            <a:avLst/>
          </a:prstGeom>
          <a:noFill/>
          <a:ln>
            <a:noFill/>
          </a:ln>
        </p:spPr>
        <p:txBody>
          <a:bodyPr lIns="91425" tIns="91425" rIns="91425" bIns="91425" anchor="t" anchorCtr="0">
            <a:noAutofit/>
          </a:bodyPr>
          <a:lstStyle/>
          <a:p>
            <a:pPr lvl="0" rtl="0">
              <a:spcBef>
                <a:spcPts val="0"/>
              </a:spcBef>
              <a:buNone/>
            </a:pPr>
            <a:r>
              <a:rPr lang="en" sz="2800">
                <a:solidFill>
                  <a:srgbClr val="000000"/>
                </a:solidFill>
              </a:rPr>
              <a:t>Gantt Chart</a:t>
            </a:r>
          </a:p>
        </p:txBody>
      </p:sp>
      <p:sp>
        <p:nvSpPr>
          <p:cNvPr id="87" name="Shape 87"/>
          <p:cNvSpPr txBox="1"/>
          <p:nvPr/>
        </p:nvSpPr>
        <p:spPr>
          <a:xfrm>
            <a:off x="311700" y="1152475"/>
            <a:ext cx="8520600" cy="34164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None/>
            </a:pPr>
            <a:endParaRPr sz="1800">
              <a:solidFill>
                <a:srgbClr val="595959"/>
              </a:solidFill>
            </a:endParaRPr>
          </a:p>
        </p:txBody>
      </p:sp>
      <p:pic>
        <p:nvPicPr>
          <p:cNvPr id="88" name="Shape 88" descr="Gantt Project with Hard Deadline (1).png"/>
          <p:cNvPicPr preferRelativeResize="0"/>
          <p:nvPr/>
        </p:nvPicPr>
        <p:blipFill>
          <a:blip r:embed="rId5">
            <a:alphaModFix/>
          </a:blip>
          <a:stretch>
            <a:fillRect/>
          </a:stretch>
        </p:blipFill>
        <p:spPr>
          <a:xfrm>
            <a:off x="0" y="1017725"/>
            <a:ext cx="9144000" cy="2621961"/>
          </a:xfrm>
          <a:prstGeom prst="rect">
            <a:avLst/>
          </a:prstGeom>
          <a:noFill/>
          <a:ln>
            <a:noFill/>
          </a:ln>
        </p:spPr>
      </p:pic>
      <p:pic>
        <p:nvPicPr>
          <p:cNvPr id="89" name="Shape 89"/>
          <p:cNvPicPr preferRelativeResize="0"/>
          <p:nvPr/>
        </p:nvPicPr>
        <p:blipFill>
          <a:blip r:embed="rId6">
            <a:alphaModFix/>
          </a:blip>
          <a:stretch>
            <a:fillRect/>
          </a:stretch>
        </p:blipFill>
        <p:spPr>
          <a:xfrm>
            <a:off x="311700" y="2986500"/>
            <a:ext cx="3430399" cy="2026699"/>
          </a:xfrm>
          <a:prstGeom prst="rect">
            <a:avLst/>
          </a:prstGeom>
          <a:noFill/>
          <a:ln>
            <a:noFill/>
          </a:ln>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857"/>
    </mc:Choice>
    <mc:Fallback>
      <p:transition spd="slow" advTm="32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Screenshots</a:t>
            </a:r>
          </a:p>
        </p:txBody>
      </p:sp>
      <p:pic>
        <p:nvPicPr>
          <p:cNvPr id="95" name="Shape 95"/>
          <p:cNvPicPr preferRelativeResize="0"/>
          <p:nvPr/>
        </p:nvPicPr>
        <p:blipFill>
          <a:blip r:embed="rId5">
            <a:alphaModFix/>
          </a:blip>
          <a:stretch>
            <a:fillRect/>
          </a:stretch>
        </p:blipFill>
        <p:spPr>
          <a:xfrm>
            <a:off x="2364574" y="1339613"/>
            <a:ext cx="2128849" cy="3769136"/>
          </a:xfrm>
          <a:prstGeom prst="rect">
            <a:avLst/>
          </a:prstGeom>
          <a:noFill/>
          <a:ln>
            <a:noFill/>
          </a:ln>
        </p:spPr>
      </p:pic>
      <p:pic>
        <p:nvPicPr>
          <p:cNvPr id="96" name="Shape 96"/>
          <p:cNvPicPr preferRelativeResize="0"/>
          <p:nvPr/>
        </p:nvPicPr>
        <p:blipFill>
          <a:blip r:embed="rId6">
            <a:alphaModFix/>
          </a:blip>
          <a:stretch>
            <a:fillRect/>
          </a:stretch>
        </p:blipFill>
        <p:spPr>
          <a:xfrm>
            <a:off x="19500" y="1327187"/>
            <a:ext cx="2128849" cy="3793999"/>
          </a:xfrm>
          <a:prstGeom prst="rect">
            <a:avLst/>
          </a:prstGeom>
          <a:noFill/>
          <a:ln>
            <a:noFill/>
          </a:ln>
        </p:spPr>
      </p:pic>
      <p:sp>
        <p:nvSpPr>
          <p:cNvPr id="97" name="Shape 97"/>
          <p:cNvSpPr txBox="1"/>
          <p:nvPr/>
        </p:nvSpPr>
        <p:spPr>
          <a:xfrm>
            <a:off x="311700" y="1042862"/>
            <a:ext cx="1397700" cy="259200"/>
          </a:xfrm>
          <a:prstGeom prst="rect">
            <a:avLst/>
          </a:prstGeom>
          <a:noFill/>
          <a:ln>
            <a:noFill/>
          </a:ln>
        </p:spPr>
        <p:txBody>
          <a:bodyPr lIns="91425" tIns="91425" rIns="91425" bIns="91425" anchor="t" anchorCtr="0">
            <a:noAutofit/>
          </a:bodyPr>
          <a:lstStyle/>
          <a:p>
            <a:pPr lvl="0">
              <a:spcBef>
                <a:spcPts val="0"/>
              </a:spcBef>
              <a:buNone/>
            </a:pPr>
            <a:r>
              <a:rPr lang="en"/>
              <a:t>Home screen</a:t>
            </a:r>
          </a:p>
          <a:p>
            <a:pPr lvl="0">
              <a:spcBef>
                <a:spcPts val="0"/>
              </a:spcBef>
              <a:buNone/>
            </a:pPr>
            <a:endParaRPr/>
          </a:p>
        </p:txBody>
      </p:sp>
      <p:sp>
        <p:nvSpPr>
          <p:cNvPr id="98" name="Shape 98"/>
          <p:cNvSpPr txBox="1"/>
          <p:nvPr/>
        </p:nvSpPr>
        <p:spPr>
          <a:xfrm>
            <a:off x="2389350" y="790188"/>
            <a:ext cx="2079300" cy="537000"/>
          </a:xfrm>
          <a:prstGeom prst="rect">
            <a:avLst/>
          </a:prstGeom>
          <a:noFill/>
          <a:ln>
            <a:noFill/>
          </a:ln>
        </p:spPr>
        <p:txBody>
          <a:bodyPr lIns="91425" tIns="91425" rIns="91425" bIns="91425" anchor="t" anchorCtr="0">
            <a:noAutofit/>
          </a:bodyPr>
          <a:lstStyle/>
          <a:p>
            <a:pPr lvl="0" algn="ctr" rtl="0">
              <a:spcBef>
                <a:spcPts val="0"/>
              </a:spcBef>
              <a:buNone/>
            </a:pPr>
            <a:r>
              <a:rPr lang="en"/>
              <a:t>Refresh Occurring on Cadence</a:t>
            </a:r>
          </a:p>
          <a:p>
            <a:pPr lvl="0" rtl="0">
              <a:spcBef>
                <a:spcPts val="0"/>
              </a:spcBef>
              <a:buNone/>
            </a:pPr>
            <a:endParaRPr/>
          </a:p>
        </p:txBody>
      </p:sp>
      <p:pic>
        <p:nvPicPr>
          <p:cNvPr id="99" name="Shape 99"/>
          <p:cNvPicPr preferRelativeResize="0"/>
          <p:nvPr/>
        </p:nvPicPr>
        <p:blipFill>
          <a:blip r:embed="rId7">
            <a:alphaModFix/>
          </a:blip>
          <a:stretch>
            <a:fillRect/>
          </a:stretch>
        </p:blipFill>
        <p:spPr>
          <a:xfrm>
            <a:off x="4623275" y="1327193"/>
            <a:ext cx="2128849" cy="3793981"/>
          </a:xfrm>
          <a:prstGeom prst="rect">
            <a:avLst/>
          </a:prstGeom>
          <a:noFill/>
          <a:ln>
            <a:noFill/>
          </a:ln>
        </p:spPr>
      </p:pic>
      <p:sp>
        <p:nvSpPr>
          <p:cNvPr id="100" name="Shape 100"/>
          <p:cNvSpPr txBox="1"/>
          <p:nvPr/>
        </p:nvSpPr>
        <p:spPr>
          <a:xfrm>
            <a:off x="4930350" y="970475"/>
            <a:ext cx="1514700" cy="259200"/>
          </a:xfrm>
          <a:prstGeom prst="rect">
            <a:avLst/>
          </a:prstGeom>
          <a:noFill/>
          <a:ln>
            <a:noFill/>
          </a:ln>
        </p:spPr>
        <p:txBody>
          <a:bodyPr lIns="91425" tIns="91425" rIns="91425" bIns="91425" anchor="t" anchorCtr="0">
            <a:noAutofit/>
          </a:bodyPr>
          <a:lstStyle/>
          <a:p>
            <a:pPr lvl="0" rtl="0">
              <a:spcBef>
                <a:spcPts val="0"/>
              </a:spcBef>
              <a:buNone/>
            </a:pPr>
            <a:r>
              <a:rPr lang="en"/>
              <a:t>My Medications</a:t>
            </a:r>
          </a:p>
          <a:p>
            <a:pPr lvl="0" rtl="0">
              <a:spcBef>
                <a:spcPts val="0"/>
              </a:spcBef>
              <a:buNone/>
            </a:pPr>
            <a:endParaRPr/>
          </a:p>
        </p:txBody>
      </p:sp>
      <p:pic>
        <p:nvPicPr>
          <p:cNvPr id="101" name="Shape 101"/>
          <p:cNvPicPr preferRelativeResize="0"/>
          <p:nvPr/>
        </p:nvPicPr>
        <p:blipFill>
          <a:blip r:embed="rId8">
            <a:alphaModFix/>
          </a:blip>
          <a:stretch>
            <a:fillRect/>
          </a:stretch>
        </p:blipFill>
        <p:spPr>
          <a:xfrm>
            <a:off x="6870621" y="1327199"/>
            <a:ext cx="2273378" cy="3824374"/>
          </a:xfrm>
          <a:prstGeom prst="rect">
            <a:avLst/>
          </a:prstGeom>
          <a:noFill/>
          <a:ln>
            <a:noFill/>
          </a:ln>
        </p:spPr>
      </p:pic>
      <p:sp>
        <p:nvSpPr>
          <p:cNvPr id="102" name="Shape 102"/>
          <p:cNvSpPr txBox="1"/>
          <p:nvPr/>
        </p:nvSpPr>
        <p:spPr>
          <a:xfrm>
            <a:off x="6870500" y="1042875"/>
            <a:ext cx="2238600" cy="259200"/>
          </a:xfrm>
          <a:prstGeom prst="rect">
            <a:avLst/>
          </a:prstGeom>
          <a:noFill/>
          <a:ln>
            <a:noFill/>
          </a:ln>
        </p:spPr>
        <p:txBody>
          <a:bodyPr lIns="91425" tIns="91425" rIns="91425" bIns="91425" anchor="t" anchorCtr="0">
            <a:noAutofit/>
          </a:bodyPr>
          <a:lstStyle/>
          <a:p>
            <a:pPr lvl="0" algn="ctr" rtl="0">
              <a:spcBef>
                <a:spcPts val="0"/>
              </a:spcBef>
              <a:buNone/>
            </a:pPr>
            <a:r>
              <a:rPr lang="en"/>
              <a:t>Notifications Received</a:t>
            </a:r>
          </a:p>
          <a:p>
            <a:pPr lvl="0" algn="ctr" rtl="0">
              <a:spcBef>
                <a:spcPts val="0"/>
              </a:spcBef>
              <a:buNone/>
            </a:pPr>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5848"/>
    </mc:Choice>
    <mc:Fallback>
      <p:transition spd="slow" advTm="558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465</Words>
  <Application>Microsoft Macintosh PowerPoint</Application>
  <PresentationFormat>On-screen Show (16:9)</PresentationFormat>
  <Paragraphs>44</Paragraphs>
  <Slides>7</Slides>
  <Notes>7</Notes>
  <HiddenSlides>0</HiddenSlides>
  <MMClips>7</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simple-light-2</vt:lpstr>
      <vt:lpstr>Progress Report</vt:lpstr>
      <vt:lpstr>Project Description (Reminder)</vt:lpstr>
      <vt:lpstr>Architectural  Diagram (Completed section shown in blue background)</vt:lpstr>
      <vt:lpstr>Project Status</vt:lpstr>
      <vt:lpstr>Project Status continued...</vt:lpstr>
      <vt:lpstr>Gantt Chart</vt:lpstr>
      <vt:lpstr>Screenshots</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 Report</dc:title>
  <cp:lastModifiedBy>Microsoft Office User</cp:lastModifiedBy>
  <cp:revision>1</cp:revision>
  <dcterms:modified xsi:type="dcterms:W3CDTF">2016-11-13T19:15:32Z</dcterms:modified>
</cp:coreProperties>
</file>